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gG2LAZz054JUXuqkjvLSr16zwf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D77765C-C465-4A00-B5E8-624936554838}">
  <a:tblStyle styleId="{0D77765C-C465-4A00-B5E8-62493655483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af393d17a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af393d17a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af393d17a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f393d17a0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af393d17a0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af393d17a0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f393d17a0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af393d17a0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af393d17a0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" name="Google Shape;2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3F3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Odborné posouzení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studie proveditelnosti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457200" y="3200400"/>
            <a:ext cx="8229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Kulturní dům Ostrůvek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Brandýs nad Labem-Stará Boleslav • Prosinec 2025</a:t>
            </a: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• Patrick Zandl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Co všechno studie vynechala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3" name="Google Shape;103;p10"/>
          <p:cNvGraphicFramePr/>
          <p:nvPr/>
        </p:nvGraphicFramePr>
        <p:xfrm>
          <a:off x="274320" y="8229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3200400"/>
                <a:gridCol w="1645925"/>
                <a:gridCol w="1828800"/>
                <a:gridCol w="1920250"/>
              </a:tblGrid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</a:rPr>
                        <a:t>Kapitola</a:t>
                      </a:r>
                      <a:endParaRPr sz="13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</a:rPr>
                        <a:t>Studie</a:t>
                      </a:r>
                      <a:endParaRPr sz="13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</a:rPr>
                        <a:t>Odhad</a:t>
                      </a:r>
                      <a:endParaRPr sz="13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</a:rPr>
                        <a:t>KC Klášterec</a:t>
                      </a:r>
                      <a:endParaRPr sz="13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Založení stavby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15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~12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Stavební úpravy - stávající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41,7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22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~45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Přístavba - velký sál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49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35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~60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TZB (VZT, ÚT, EL, ZTI)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28,1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~55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Požární bezpečnost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13,1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~10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Chybějící prostory (+700m²)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34,3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zahrnuto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Jevištní a AV technika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16,5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~20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Protipovodňová ochrana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1,6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Venkovní úpravy a přípojky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8,5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~10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Mezisoučet stavba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90,7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176,6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~215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Projektové práce (10%)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8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17,7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~22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Rezerva (15%)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26,5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 u="none" cap="none" strike="noStrike">
                          <a:solidFill>
                            <a:srgbClr val="000000"/>
                          </a:solidFill>
                        </a:rPr>
                        <a:t>~18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CELKEM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98,7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220-280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</a:rPr>
                        <a:t>~275 mil.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Kulturní domy v ČR 2020-2025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0" name="Google Shape;110;p11"/>
          <p:cNvGraphicFramePr/>
          <p:nvPr/>
        </p:nvGraphicFramePr>
        <p:xfrm>
          <a:off x="274320" y="10058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2286000"/>
                <a:gridCol w="2103125"/>
                <a:gridCol w="1645925"/>
                <a:gridCol w="2560325"/>
              </a:tblGrid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Kulturní dům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Náklady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Kapacita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Poznámka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KD Zábřeh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130 mil.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~400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2025, standardní geologie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DK Letohrad + ZUŠ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250 mil.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639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2023, standardní geologie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KC Klášterec n/O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188 mil. (2019)</a:t>
                      </a:r>
                      <a:endParaRPr sz="15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~275 mil. (2025)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467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Piloty - nestabilní podloží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FF"/>
                    </a:solidFill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DK Šumperk (plán)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~500 mil.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800+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Připravováno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KD Repre Most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~1 mld.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1 000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Realizace 2027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KD Ostrůvek (studie)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98,7 mil.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1 000 osob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Piloty + záplavové + VP3 + ZUŠ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2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KD Zábřeh: Jednodušší projekt stál víc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"/>
          <p:cNvSpPr/>
          <p:nvPr/>
        </p:nvSpPr>
        <p:spPr>
          <a:xfrm>
            <a:off x="457200" y="914400"/>
            <a:ext cx="4114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5DF3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5DF3"/>
                </a:solidFill>
                <a:latin typeface="Calibri"/>
                <a:ea typeface="Calibri"/>
                <a:cs typeface="Calibri"/>
                <a:sym typeface="Calibri"/>
              </a:rPr>
              <a:t>Co Zábřeh zahrnoval (130 mil.)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2"/>
          <p:cNvSpPr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Rekonstrukce sálu pro ~400 osob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Rekonstrukce foyer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Modernizace TZB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Nové hygienické zázemí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Rekonstrukce 2. patra (kanceláře, klubovny)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4572000" y="914400"/>
            <a:ext cx="4114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Co Zábřeh NEMUSEL řešit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2"/>
          <p:cNvSpPr/>
          <p:nvPr/>
        </p:nvSpPr>
        <p:spPr>
          <a:xfrm>
            <a:off x="4572000" y="1280160"/>
            <a:ext cx="4114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 Ostrůvek ANO)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2"/>
          <p:cNvSpPr/>
          <p:nvPr/>
        </p:nvSpPr>
        <p:spPr>
          <a:xfrm>
            <a:off x="4572000" y="1645920"/>
            <a:ext cx="41148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Pilotové založení</a:t>
            </a:r>
            <a:b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Protipovodňovou ochranu</a:t>
            </a:r>
            <a:b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Dvojnásobnou kapacitu</a:t>
            </a:r>
            <a:b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Integraci ZUŠ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2"/>
          <p:cNvSpPr/>
          <p:nvPr/>
        </p:nvSpPr>
        <p:spPr>
          <a:xfrm>
            <a:off x="731520" y="3687455"/>
            <a:ext cx="7680900" cy="914400"/>
          </a:xfrm>
          <a:prstGeom prst="rect">
            <a:avLst/>
          </a:prstGeom>
          <a:solidFill>
            <a:srgbClr val="F4EBDC"/>
          </a:solidFill>
          <a:ln cap="flat" cmpd="sng" w="254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"/>
          <p:cNvSpPr/>
          <p:nvPr/>
        </p:nvSpPr>
        <p:spPr>
          <a:xfrm>
            <a:off x="914400" y="3870335"/>
            <a:ext cx="7315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Závěr: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Ostrůvek je objektivně složitější projekt než Zábřeh,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přesto studie počítá s náklady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24% nižšími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(98,7 vs. 130 mil. Kč)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/>
          <p:nvPr/>
        </p:nvSpPr>
        <p:spPr>
          <a:xfrm>
            <a:off x="457200" y="163695"/>
            <a:ext cx="8229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KC Klášterec nad Ohří - klíčová reference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457200" y="781475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5DF3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5DF3"/>
                </a:solidFill>
                <a:latin typeface="Calibri"/>
                <a:ea typeface="Calibri"/>
                <a:cs typeface="Calibri"/>
                <a:sym typeface="Calibri"/>
              </a:rPr>
              <a:t>Společné charakteristiky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3"/>
          <p:cNvSpPr/>
          <p:nvPr/>
        </p:nvSpPr>
        <p:spPr>
          <a:xfrm>
            <a:off x="457200" y="1280160"/>
            <a:ext cx="82296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Rekonstrukce typizovaného kulturního domu z 60. let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• Nestabilní podloží → pilotové založení</a:t>
            </a:r>
            <a:br>
              <a:rPr b="1" i="0" lang="en-US" sz="1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Kompletní modernizace technických zařízení budov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Integrace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společenských prostor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dalších funkcí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Pasivní energetický standard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3"/>
          <p:cNvSpPr/>
          <p:nvPr/>
        </p:nvSpPr>
        <p:spPr>
          <a:xfrm>
            <a:off x="457200" y="24688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457200" lvl="0" marL="3200400" marR="0" rtl="0" algn="l">
              <a:spcBef>
                <a:spcPts val="0"/>
              </a:spcBef>
              <a:spcAft>
                <a:spcPts val="0"/>
              </a:spcAft>
              <a:buClr>
                <a:srgbClr val="005DF3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5DF3"/>
                </a:solidFill>
                <a:latin typeface="Calibri"/>
                <a:ea typeface="Calibri"/>
                <a:cs typeface="Calibri"/>
                <a:sym typeface="Calibri"/>
              </a:rPr>
              <a:t>Detaily projektu Klášterec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3" name="Google Shape;133;p13"/>
          <p:cNvGraphicFramePr/>
          <p:nvPr/>
        </p:nvGraphicFramePr>
        <p:xfrm>
          <a:off x="457200" y="28346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3200400"/>
                <a:gridCol w="5029200"/>
              </a:tblGrid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Realizace: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2020-2021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Náklady v roce 2019: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188 mil. Kč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Přepočet na rok 2025: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000000"/>
                          </a:solidFill>
                        </a:rPr>
                        <a:t>~275 mil. Kč (inflace +45%)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CD"/>
                    </a:solidFill>
                  </a:tcPr>
                </a:tc>
              </a:tr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Kapacita: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467 osob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Obestavěný prostor: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~9 000 m³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Geologie: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cap="none" strike="noStrike">
                          <a:solidFill>
                            <a:srgbClr val="000000"/>
                          </a:solidFill>
                        </a:rPr>
                        <a:t>Nestabilní podloží v údolí řeky Ohře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3af393d17a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1563" y="152400"/>
            <a:ext cx="726088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af393d17a0_0_0"/>
          <p:cNvSpPr txBox="1"/>
          <p:nvPr/>
        </p:nvSpPr>
        <p:spPr>
          <a:xfrm>
            <a:off x="1223675" y="4161800"/>
            <a:ext cx="6436200" cy="715800"/>
          </a:xfrm>
          <a:prstGeom prst="rect">
            <a:avLst/>
          </a:prstGeom>
          <a:solidFill>
            <a:srgbClr val="000000">
              <a:alpha val="8471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FFFF"/>
                </a:solidFill>
                <a:highlight>
                  <a:schemeClr val="dk1"/>
                </a:highlight>
              </a:rPr>
              <a:t>V kulturním centru se nacházejí dětské a dospělé oddělení městské knihovny, reprezentativní prostory hlavního společenského sálu, malý divadelní sál Violka, společenské klubovny pro seniorské organizace, učebny pro kurzy a zájmové kroužky.</a:t>
            </a:r>
            <a:endParaRPr sz="1500">
              <a:highlight>
                <a:schemeClr val="dk1"/>
              </a:highligh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3af393d17a0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875" y="152400"/>
            <a:ext cx="726088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3af393d17a0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af393d17a0_0_15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Srovnání Klášterec vs. Ostrůvek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0" name="Google Shape;160;p14"/>
          <p:cNvGraphicFramePr/>
          <p:nvPr/>
        </p:nvGraphicFramePr>
        <p:xfrm>
          <a:off x="457200" y="10058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3200400"/>
                <a:gridCol w="2514600"/>
                <a:gridCol w="2514600"/>
              </a:tblGrid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FFFFFF"/>
                          </a:solidFill>
                        </a:rPr>
                        <a:t>Parametr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FFFFFF"/>
                          </a:solidFill>
                        </a:rPr>
                        <a:t>KC Klášterec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FFFFFF"/>
                          </a:solidFill>
                        </a:rPr>
                        <a:t>KD Ostrůvek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Kapacita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467 osob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1 000 osob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Založení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Piloty (říční údolí)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Piloty (nivní sed.)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Záplavové území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Ne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Ano (Q100)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Klasifikace PBŘ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VP2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VP3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Integrace ZUŠ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/>
                        <a:t>Knihovna, zkušebny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Ano (9 učeben)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Náklady (2019)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188 mil.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lang="en-US" sz="1700" u="none" cap="none" strike="noStrike">
                          <a:solidFill>
                            <a:srgbClr val="000000"/>
                          </a:solidFill>
                        </a:rPr>
                        <a:t>—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V cenách 2025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~275 mil.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Calibri"/>
                        <a:buNone/>
                      </a:pPr>
                      <a:r>
                        <a:rPr b="1" lang="en-US" sz="1700" u="none" cap="none" strike="noStrike">
                          <a:solidFill>
                            <a:srgbClr val="000000"/>
                          </a:solidFill>
                        </a:rPr>
                        <a:t>98,7 mil. (studie)</a:t>
                      </a:r>
                      <a:endParaRPr sz="17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CD"/>
                    </a:solidFill>
                  </a:tcPr>
                </a:tc>
              </a:tr>
            </a:tbl>
          </a:graphicData>
        </a:graphic>
      </p:graphicFrame>
      <p:sp>
        <p:nvSpPr>
          <p:cNvPr id="161" name="Google Shape;161;p14"/>
          <p:cNvSpPr/>
          <p:nvPr/>
        </p:nvSpPr>
        <p:spPr>
          <a:xfrm>
            <a:off x="457200" y="4024000"/>
            <a:ext cx="8229600" cy="731400"/>
          </a:xfrm>
          <a:prstGeom prst="rect">
            <a:avLst/>
          </a:prstGeom>
          <a:solidFill>
            <a:srgbClr val="FFE6E6"/>
          </a:solidFill>
          <a:ln cap="flat" cmpd="sng" w="254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573800" y="4115450"/>
            <a:ext cx="8005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⚠ Ostrůvek má 2× větší kapacitu, leží v záplavovém území, vyžaduje přísnější požární opatření a integraci ZUŠ.</a:t>
            </a:r>
            <a:b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Přesto studie počítá s náklady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64% nižšími</a:t>
            </a: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než by dnes stála menší a jednodušší stavba v Klášterci.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Co je třeba udělat PŘED pokračováním</a:t>
            </a:r>
            <a:endParaRPr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9" name="Google Shape;169;p15"/>
          <p:cNvGraphicFramePr/>
          <p:nvPr/>
        </p:nvGraphicFramePr>
        <p:xfrm>
          <a:off x="457200" y="10058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731525"/>
                <a:gridCol w="5943600"/>
                <a:gridCol w="1554475"/>
              </a:tblGrid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#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Krok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Náklady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1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Inženýrskogeologický průzkum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300-500 tis.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2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Studie požární bezpečnosti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150-250 tis.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3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Kapacitní audit prostorového programu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80-120 tis.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4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Akustická studie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100-150 tis.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6E6"/>
                    </a:solidFill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5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Aktualizace rozpočtu na reálnou úroveň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v rámci PD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1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000000"/>
                          </a:solidFill>
                        </a:rPr>
                        <a:t>6</a:t>
                      </a:r>
                      <a:endParaRPr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Rozhodnutí o etapizaci výstavby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—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0" name="Google Shape;170;p15"/>
          <p:cNvSpPr/>
          <p:nvPr/>
        </p:nvSpPr>
        <p:spPr>
          <a:xfrm>
            <a:off x="731520" y="3931920"/>
            <a:ext cx="7680960" cy="457200"/>
          </a:xfrm>
          <a:prstGeom prst="rect">
            <a:avLst/>
          </a:prstGeom>
          <a:solidFill>
            <a:srgbClr val="FFF3CD"/>
          </a:solidFill>
          <a:ln cap="flat" cmpd="sng" w="2540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5"/>
          <p:cNvSpPr/>
          <p:nvPr/>
        </p:nvSpPr>
        <p:spPr>
          <a:xfrm>
            <a:off x="914400" y="402336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⚠ Bez bodů 1-4 nelze odpovědně pokračovat v přípravě projektu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3F3F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/>
          <p:nvPr/>
        </p:nvSpPr>
        <p:spPr>
          <a:xfrm>
            <a:off x="914400" y="511573"/>
            <a:ext cx="73152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Závěr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6"/>
          <p:cNvSpPr/>
          <p:nvPr/>
        </p:nvSpPr>
        <p:spPr>
          <a:xfrm>
            <a:off x="914400" y="1386350"/>
            <a:ext cx="7315200" cy="2989800"/>
          </a:xfrm>
          <a:prstGeom prst="rect">
            <a:avLst/>
          </a:prstGeom>
          <a:solidFill>
            <a:srgbClr val="000000">
              <a:alpha val="84705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1371600" y="1486350"/>
            <a:ext cx="6400800" cy="27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Studie proveditelnosti v předloženém rozsahu</a:t>
            </a:r>
            <a:b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NENÍ</a:t>
            </a: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dostatečným podkladem</a:t>
            </a:r>
            <a:b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 rozhodnutí o investici.</a:t>
            </a:r>
            <a:b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Cenový odhad je podhodnocen o </a:t>
            </a:r>
            <a:r>
              <a:rPr b="1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123-184 %</a:t>
            </a:r>
            <a:br>
              <a:rPr b="1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Skutečné náklady budou činit</a:t>
            </a:r>
            <a:b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220-280 mil. Kč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Co se plánuje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457200" y="1097280"/>
            <a:ext cx="82296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Rekonstrukce a přístavba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KD Ostrůvek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Kapacita: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1 000 osob (velký sál 800, malý sál 200)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Integrace ZUŠ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 9 učebnami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Parcely v záplavovém území Q100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Nivní sedimenty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(nestabilní podloží)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Klasifikace: VP3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(shromažďovací prostor)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Doporučení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7"/>
          <p:cNvSpPr/>
          <p:nvPr/>
        </p:nvSpPr>
        <p:spPr>
          <a:xfrm>
            <a:off x="731525" y="795025"/>
            <a:ext cx="7680900" cy="18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</a:t>
            </a:r>
            <a:r>
              <a:rPr b="1" lang="en-US" sz="2200">
                <a:latin typeface="Calibri"/>
                <a:ea typeface="Calibri"/>
                <a:cs typeface="Calibri"/>
                <a:sym typeface="Calibri"/>
              </a:rPr>
              <a:t>zavazovat město k nákupu stavby, na jejíž rekonstrukcí ani provoz nejsou prostředky. </a:t>
            </a:r>
            <a:b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8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✗ 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Nevyhlašovat architektonickou soutěž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731520" y="2756575"/>
            <a:ext cx="7680900" cy="45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7"/>
          <p:cNvSpPr/>
          <p:nvPr/>
        </p:nvSpPr>
        <p:spPr>
          <a:xfrm>
            <a:off x="731525" y="2697474"/>
            <a:ext cx="76809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4CAF50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4CAF5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Doplnit chybějící podklady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(IG průzkum, studie PBŘ)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800" u="none" cap="none" strike="noStrike">
                <a:solidFill>
                  <a:srgbClr val="4CAF5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Aktualizovat rozpočet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na reálnou úroveň 220-280 mil. Kč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800" u="none" cap="none" strike="noStrike">
                <a:solidFill>
                  <a:srgbClr val="4CAF50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Vyjasnit způsob financování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zvážit etapizaci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600"/>
              <a:buFont typeface="Calibri"/>
              <a:buNone/>
            </a:pPr>
            <a:r>
              <a:rPr b="1" i="0" lang="en-US" sz="36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Rozpočet neodpovídá realitě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" name="Google Shape;32;p3"/>
          <p:cNvGraphicFramePr/>
          <p:nvPr/>
        </p:nvGraphicFramePr>
        <p:xfrm>
          <a:off x="457200" y="10972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Položka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Studie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Odhad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FFFFFF"/>
                          </a:solidFill>
                        </a:rPr>
                        <a:t>KC Klášterec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Stavba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90,7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165-190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~230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Projektové práce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8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18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~25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Rezerva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0 Kč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27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cap="none" strike="noStrike">
                          <a:solidFill>
                            <a:srgbClr val="000000"/>
                          </a:solidFill>
                        </a:rPr>
                        <a:t>~20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CELKEM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98,7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220-280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000000"/>
                          </a:solidFill>
                        </a:rPr>
                        <a:t>~275 mil.</a:t>
                      </a:r>
                      <a:endParaRPr sz="18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</a:tr>
            </a:tbl>
          </a:graphicData>
        </a:graphic>
      </p:graphicFrame>
      <p:sp>
        <p:nvSpPr>
          <p:cNvPr id="33" name="Google Shape;33;p3"/>
          <p:cNvSpPr/>
          <p:nvPr/>
        </p:nvSpPr>
        <p:spPr>
          <a:xfrm>
            <a:off x="914400" y="3200400"/>
            <a:ext cx="7315200" cy="548640"/>
          </a:xfrm>
          <a:prstGeom prst="rect">
            <a:avLst/>
          </a:prstGeom>
          <a:solidFill>
            <a:srgbClr val="FFF3CD"/>
          </a:solidFill>
          <a:ln cap="flat" cmpd="sng" w="2540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1097280" y="3291840"/>
            <a:ext cx="6949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Rozdíl: +121 až +181 mil. Kč (+123-184%)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457200" y="393192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*KC Klášterec: poloviční kapacita (467 osob), bez ZUŠ, bez záplavového území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1: Založení stavby ignorováno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5DF3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005DF3"/>
                </a:solidFill>
                <a:latin typeface="Calibri"/>
                <a:ea typeface="Calibri"/>
                <a:cs typeface="Calibri"/>
                <a:sym typeface="Calibri"/>
              </a:rPr>
              <a:t>Geologické podmínky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457200" y="1463040"/>
            <a:ext cx="822960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Nivní sedimenty holocénu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nestabilní podloží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Vyžaduje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50-60 vrtaných pilot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ø600mm, délky 10-15m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Železobetonové hlavice pilot a základový rošt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Hydroizolace typu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"bílá vana"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Drenážní systém s čerpací šachtou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914400" y="3749040"/>
            <a:ext cx="7315200" cy="548640"/>
          </a:xfrm>
          <a:prstGeom prst="rect">
            <a:avLst/>
          </a:prstGeom>
          <a:solidFill>
            <a:srgbClr val="FFE6E6"/>
          </a:solidFill>
          <a:ln cap="flat" cmpd="sng" w="381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1097280" y="3840480"/>
            <a:ext cx="6949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Studie: 0 Kč → Realita: 10,9-15,8 mil. Kč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2: Požární bezpečnost neřešena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VP3 vyžaduje přísná opatření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457200" y="1280160"/>
            <a:ext cx="8229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Elektrickou požární signalizaci (EPS)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Samočinné hasicí zařízení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(sprinklery)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Zařízení pro odvod kouře a tepla (ZOKT)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4 nezávislé únikové východy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(studie má 1)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Chráněnou únikovou cestu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typu B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Nouzové osvětlení a evakuační rozhlas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914400" y="3749040"/>
            <a:ext cx="7315200" cy="548640"/>
          </a:xfrm>
          <a:prstGeom prst="rect">
            <a:avLst/>
          </a:prstGeom>
          <a:solidFill>
            <a:srgbClr val="FFE6E6"/>
          </a:solidFill>
          <a:ln cap="flat" cmpd="sng" w="381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1097280" y="3840480"/>
            <a:ext cx="6949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Studie: 0 Kč → Realita: 13,1 mil. Kč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3: Vzduchotechnika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Větrat 800 lidí něčím je potřeba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457200" y="1280160"/>
            <a:ext cx="8229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VZT jednotka pro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velký sál: 30 000 m³/h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VZT jednotka pro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malý sál: 6 000 m³/h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VZT jednotka pro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ZUŠ: 4 000 m³/h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Chlazení (klimatizace) 150 kW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Potrubní rozvody a distribuce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Strojovna VZT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(80 m²)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914400" y="3749040"/>
            <a:ext cx="7315200" cy="548640"/>
          </a:xfrm>
          <a:prstGeom prst="rect">
            <a:avLst/>
          </a:prstGeom>
          <a:solidFill>
            <a:srgbClr val="FFE6E6"/>
          </a:solidFill>
          <a:ln cap="flat" cmpd="sng" w="381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1097280" y="3840480"/>
            <a:ext cx="6949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Studie: 0 Kč → Realita: 11 mil. Kč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4: Další technická zařízení budov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7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Vytápění, elektřina, voda...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7"/>
          <p:cNvSpPr/>
          <p:nvPr/>
        </p:nvSpPr>
        <p:spPr>
          <a:xfrm>
            <a:off x="457200" y="1280160"/>
            <a:ext cx="4114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Vytápění: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Tepelné čerpadlo 120 kW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Záložní plynový kotel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Podlahové vytápění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Elektro: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Trafostanice 400 kVA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Rozvaděče a silnoproud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Scénické osvětlení LED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4572000" y="1280160"/>
            <a:ext cx="4114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Zdravotechnika: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Přípojky vodovod a kanalizace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26× WC, 15× umyvadel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Příprava teplé užitkové vody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Další: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Strukturovaná kabeláž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Záložní zdroj UPS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914400" y="3749040"/>
            <a:ext cx="7315200" cy="548640"/>
          </a:xfrm>
          <a:prstGeom prst="rect">
            <a:avLst/>
          </a:prstGeom>
          <a:solidFill>
            <a:srgbClr val="FFE6E6"/>
          </a:solidFill>
          <a:ln cap="flat" cmpd="sng" w="381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7"/>
          <p:cNvSpPr/>
          <p:nvPr/>
        </p:nvSpPr>
        <p:spPr>
          <a:xfrm>
            <a:off x="1097280" y="3840480"/>
            <a:ext cx="6949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Studie: 0 Kč → Realita: 17,1 mil. Kč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5: Chybějící prostory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8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Kde budou šatny pro 50 účinkujících?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4" name="Google Shape;84;p8"/>
          <p:cNvGraphicFramePr/>
          <p:nvPr/>
        </p:nvGraphicFramePr>
        <p:xfrm>
          <a:off x="457200" y="12801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{0D77765C-C465-4A00-B5E8-624936554838}</a:tableStyleId>
              </a:tblPr>
              <a:tblGrid>
                <a:gridCol w="2286000"/>
                <a:gridCol w="1097275"/>
                <a:gridCol w="4846325"/>
              </a:tblGrid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Prostor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Chybí m²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FFFFFF"/>
                          </a:solidFill>
                        </a:rPr>
                        <a:t>Poznámka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F3F"/>
                    </a:solidFill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Šatny účinkujících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60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Pro 50 osob min. 1,2 m²/os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Maskérna/kostymérna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25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Nutná pro divadlo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Sklad jevištní techniky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80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Tahy, reflektory, kabely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Strojovna VZT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80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Min. pro 3 VZT jednotky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Kotelna/výměníková st.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25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TČ + záložní zdroj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Rozšíření foyer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200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Studie 323 m², potřeba 500+ m²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Rozšíření WC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80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</a:rPr>
                        <a:t>Studie pro 500 os, kapacita 1000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CELKEM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700 m²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</a:rPr>
                        <a:t>Studie: 0 Kč → 34,3 mil. Kč</a:t>
                      </a:r>
                      <a:endParaRPr sz="15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0D0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EB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Problém 6: Protipovodňová ochrana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9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Objekt leží v záplavovém území Q100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9"/>
          <p:cNvSpPr/>
          <p:nvPr/>
        </p:nvSpPr>
        <p:spPr>
          <a:xfrm>
            <a:off x="731520" y="1280160"/>
            <a:ext cx="7680960" cy="457200"/>
          </a:xfrm>
          <a:prstGeom prst="rect">
            <a:avLst/>
          </a:prstGeom>
          <a:solidFill>
            <a:srgbClr val="FFF3CD"/>
          </a:solidFill>
          <a:ln cap="flat" cmpd="sng" w="2540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>
            <a:off x="914400" y="13716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⚠ Studie tento fakt pouze konstatuje, ale nenavrhuje žádná opatření!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9"/>
          <p:cNvSpPr/>
          <p:nvPr/>
        </p:nvSpPr>
        <p:spPr>
          <a:xfrm>
            <a:off x="457200" y="1920240"/>
            <a:ext cx="822960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Zvýšení úrovně podlahy 1.NP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 30-50 cm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Mobilní protipovodňové zábrany</a:t>
            </a:r>
            <a:b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Čerpací technika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pro odvodnění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Odolné povrchy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přízemí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Vodonepropustná spodní stavba (zahrnuto v hydroizolaci)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9"/>
          <p:cNvSpPr/>
          <p:nvPr/>
        </p:nvSpPr>
        <p:spPr>
          <a:xfrm>
            <a:off x="914400" y="4060140"/>
            <a:ext cx="7315200" cy="548700"/>
          </a:xfrm>
          <a:prstGeom prst="rect">
            <a:avLst/>
          </a:prstGeom>
          <a:solidFill>
            <a:srgbClr val="FFE6E6"/>
          </a:solidFill>
          <a:ln cap="flat" cmpd="sng" w="38100">
            <a:solidFill>
              <a:srgbClr val="F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9"/>
          <p:cNvSpPr/>
          <p:nvPr/>
        </p:nvSpPr>
        <p:spPr>
          <a:xfrm>
            <a:off x="1097280" y="4151580"/>
            <a:ext cx="6949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3F3F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Studie: konstatování → Realita: 1,6 mil. Kč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2025-12-10T10:07:55Z</dcterms:created>
  <dc:creator>Město Brandýs nad Labem-Stará Boleslav</dc:creator>
</cp:coreProperties>
</file>